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2" r:id="rId2"/>
  </p:sldMasterIdLst>
  <p:notesMasterIdLst>
    <p:notesMasterId r:id="rId10"/>
  </p:notesMasterIdLst>
  <p:handoutMasterIdLst>
    <p:handoutMasterId r:id="rId11"/>
  </p:handoutMasterIdLst>
  <p:sldIdLst>
    <p:sldId id="413" r:id="rId3"/>
    <p:sldId id="414" r:id="rId4"/>
    <p:sldId id="415" r:id="rId5"/>
    <p:sldId id="416" r:id="rId6"/>
    <p:sldId id="417" r:id="rId7"/>
    <p:sldId id="418" r:id="rId8"/>
    <p:sldId id="4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60" d="100"/>
          <a:sy n="60" d="100"/>
        </p:scale>
        <p:origin x="-104" y="-7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err="1" smtClean="0"/>
              <a:t>Dev</a:t>
            </a:r>
            <a:r>
              <a:rPr lang="en-US" sz="6600" dirty="0" smtClean="0"/>
              <a:t> of Web-based Key Manager Encrypted Equipment Resources 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dirty="0" smtClean="0"/>
              <a:t>James Park</a:t>
            </a:r>
            <a:br>
              <a:rPr lang="en-US" sz="3200" dirty="0" smtClean="0"/>
            </a:br>
            <a:r>
              <a:rPr lang="en-US" sz="3200" dirty="0"/>
              <a:t>Operations </a:t>
            </a:r>
            <a:r>
              <a:rPr lang="en-US" sz="3200" dirty="0" smtClean="0"/>
              <a:t>Coordinator, COE</a:t>
            </a:r>
            <a:br>
              <a:rPr lang="en-US" sz="3200" dirty="0" smtClean="0"/>
            </a:br>
            <a:r>
              <a:rPr lang="en-US" sz="3200" dirty="0" err="1" smtClean="0"/>
              <a:t>parkjc@hawaii.edu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976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3638" y="1621197"/>
            <a:ext cx="10484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100" dirty="0" smtClean="0">
                <a:solidFill>
                  <a:prstClr val="black"/>
                </a:solidFill>
                <a:latin typeface="Calibri"/>
              </a:rPr>
              <a:t>University of Hawaii at </a:t>
            </a:r>
            <a:r>
              <a:rPr lang="en-US" sz="2100" dirty="0" err="1" smtClean="0">
                <a:solidFill>
                  <a:prstClr val="black"/>
                </a:solidFill>
                <a:latin typeface="Calibri"/>
              </a:rPr>
              <a:t>Manoa</a:t>
            </a:r>
            <a:r>
              <a:rPr lang="en-US" sz="2100" dirty="0" smtClean="0">
                <a:solidFill>
                  <a:prstClr val="black"/>
                </a:solidFill>
                <a:latin typeface="Calibri"/>
              </a:rPr>
              <a:t> – College of Education</a:t>
            </a:r>
          </a:p>
          <a:p>
            <a:pPr marL="285750" indent="-285750">
              <a:buFontTx/>
              <a:buChar char="-"/>
            </a:pPr>
            <a:r>
              <a:rPr lang="en-US" sz="2100" dirty="0" smtClean="0">
                <a:solidFill>
                  <a:prstClr val="black"/>
                </a:solidFill>
                <a:latin typeface="Calibri"/>
              </a:rPr>
              <a:t>Approximately 230 computers encrypted in the College of Education</a:t>
            </a:r>
          </a:p>
          <a:p>
            <a:pPr marL="285750" indent="-285750">
              <a:buFontTx/>
              <a:buChar char="-"/>
            </a:pPr>
            <a:r>
              <a:rPr lang="en-US" sz="2100" dirty="0" smtClean="0">
                <a:solidFill>
                  <a:prstClr val="black"/>
                </a:solidFill>
                <a:latin typeface="Calibri"/>
              </a:rPr>
              <a:t>Encompasses all operating systems (OS X, Windows, Linux)</a:t>
            </a:r>
          </a:p>
          <a:p>
            <a:pPr marL="285750" indent="-285750">
              <a:buFontTx/>
              <a:buChar char="-"/>
            </a:pPr>
            <a:endParaRPr lang="en-US" sz="21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21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2100" dirty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 descr="Wist_home_BG_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52" y="2758069"/>
            <a:ext cx="7275553" cy="388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4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638" y="1621197"/>
            <a:ext cx="1048454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600" dirty="0" smtClean="0">
                <a:solidFill>
                  <a:prstClr val="black"/>
                </a:solidFill>
                <a:latin typeface="Calibri"/>
              </a:rPr>
              <a:t>Required to encrypt computers for sensitive data (PII)</a:t>
            </a:r>
          </a:p>
          <a:p>
            <a:pPr marL="285750" indent="-285750">
              <a:buFontTx/>
              <a:buChar char="-"/>
            </a:pPr>
            <a:r>
              <a:rPr lang="en-US" sz="4600" dirty="0" smtClean="0">
                <a:solidFill>
                  <a:prstClr val="black"/>
                </a:solidFill>
                <a:latin typeface="Calibri"/>
              </a:rPr>
              <a:t>Needed a way to store encryption keys in case of any encryption malfunctions</a:t>
            </a:r>
          </a:p>
          <a:p>
            <a:pPr marL="285750" indent="-285750">
              <a:buFontTx/>
              <a:buChar char="-"/>
            </a:pPr>
            <a:r>
              <a:rPr lang="en-US" sz="4600" dirty="0" smtClean="0">
                <a:solidFill>
                  <a:prstClr val="black"/>
                </a:solidFill>
                <a:latin typeface="Calibri"/>
              </a:rPr>
              <a:t>An efficient way to search for specific users to see their computer information</a:t>
            </a:r>
          </a:p>
          <a:p>
            <a:pPr marL="285750" indent="-285750">
              <a:buFontTx/>
              <a:buChar char="-"/>
            </a:pPr>
            <a:endParaRPr lang="en-US" sz="46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46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4600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65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3638" y="1621197"/>
            <a:ext cx="10484547" cy="686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>Developed a web based encryption site for an organized way to manage encrypted users</a:t>
            </a:r>
          </a:p>
          <a:p>
            <a:pPr marL="285750" indent="-285750">
              <a:buFontTx/>
              <a:buChar char="-"/>
            </a:pP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>Stored encryption keys in a separate server accessible via VLAN behind firewalls</a:t>
            </a:r>
          </a:p>
          <a:p>
            <a:pPr marL="285750" indent="-285750">
              <a:buFontTx/>
              <a:buChar char="-"/>
            </a:pPr>
            <a:r>
              <a:rPr lang="en-US" sz="4400" dirty="0" smtClean="0">
                <a:solidFill>
                  <a:prstClr val="black"/>
                </a:solidFill>
                <a:latin typeface="Calibri"/>
              </a:rPr>
              <a:t>Provide statistical analysis of what OS users are using most</a:t>
            </a:r>
          </a:p>
          <a:p>
            <a:pPr marL="285750" indent="-285750">
              <a:buFontTx/>
              <a:buChar char="-"/>
            </a:pPr>
            <a:endParaRPr lang="en-US" sz="44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44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4400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18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638" y="1621197"/>
            <a:ext cx="104845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Written in </a:t>
            </a:r>
            <a:r>
              <a:rPr lang="en-US" sz="4800" dirty="0" err="1" smtClean="0">
                <a:solidFill>
                  <a:prstClr val="black"/>
                </a:solidFill>
                <a:latin typeface="Calibri"/>
              </a:rPr>
              <a:t>Javascript</a:t>
            </a:r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, HTML, CSS</a:t>
            </a:r>
          </a:p>
          <a:p>
            <a:pPr marL="285750" indent="-285750">
              <a:buFontTx/>
              <a:buChar char="-"/>
            </a:pPr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Back end written in PHP</a:t>
            </a:r>
          </a:p>
          <a:p>
            <a:pPr marL="285750" indent="-285750">
              <a:buFontTx/>
              <a:buChar char="-"/>
            </a:pPr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Encryption algorithm used to mask sensitive information (i.e. MAC addresses) inside the database</a:t>
            </a:r>
          </a:p>
          <a:p>
            <a:pPr marL="285750" indent="-285750">
              <a:buFontTx/>
              <a:buChar char="-"/>
            </a:pPr>
            <a:endParaRPr lang="en-US" sz="4800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52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Implementations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3638" y="1621197"/>
            <a:ext cx="104845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5000" dirty="0" smtClean="0">
                <a:solidFill>
                  <a:prstClr val="black"/>
                </a:solidFill>
                <a:latin typeface="Calibri"/>
              </a:rPr>
              <a:t>Use a framework to have better organization</a:t>
            </a:r>
          </a:p>
          <a:p>
            <a:pPr marL="285750" indent="-285750">
              <a:buFontTx/>
              <a:buChar char="-"/>
            </a:pPr>
            <a:r>
              <a:rPr lang="en-US" sz="5000" dirty="0" smtClean="0">
                <a:solidFill>
                  <a:prstClr val="black"/>
                </a:solidFill>
                <a:latin typeface="Calibri"/>
              </a:rPr>
              <a:t>Make the code open-source</a:t>
            </a:r>
          </a:p>
          <a:p>
            <a:pPr marL="285750" indent="-285750">
              <a:buFontTx/>
              <a:buChar char="-"/>
            </a:pPr>
            <a:endParaRPr lang="en-US" sz="50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5000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endParaRPr lang="en-US" sz="5000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33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09286" y="2535016"/>
            <a:ext cx="317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41275" dist="20320" dir="18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  <a:latin typeface="DIN Alternate"/>
              </a:rPr>
              <a:t>Thank you</a:t>
            </a:r>
            <a:endParaRPr lang="en-U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1F497D">
                  <a:lumMod val="20000"/>
                  <a:lumOff val="80000"/>
                </a:srgbClr>
              </a:solidFill>
              <a:effectLst>
                <a:outerShdw blurRad="41275" dist="20320" dir="1800000" algn="tl" rotWithShape="0">
                  <a:srgbClr val="4F81BD">
                    <a:lumMod val="75000"/>
                    <a:alpha val="40000"/>
                  </a:srgbClr>
                </a:outerShdw>
              </a:effectLst>
              <a:latin typeface="DIN Alternate"/>
            </a:endParaRPr>
          </a:p>
        </p:txBody>
      </p:sp>
    </p:spTree>
    <p:extLst>
      <p:ext uri="{BB962C8B-B14F-4D97-AF65-F5344CB8AC3E}">
        <p14:creationId xmlns:p14="http://schemas.microsoft.com/office/powerpoint/2010/main" val="194188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Macintosh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12_Office Theme</vt:lpstr>
      <vt:lpstr>  Dev of Web-based Key Manager Encrypted Equipment Resources   James Park Operations Coordinator, COE parkjc@hawaii.edu</vt:lpstr>
      <vt:lpstr>Introduction</vt:lpstr>
      <vt:lpstr>Cause</vt:lpstr>
      <vt:lpstr>Effect</vt:lpstr>
      <vt:lpstr>Implementation</vt:lpstr>
      <vt:lpstr>Future Implementations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2016-07-28T05:12:30Z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